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5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84881" autoAdjust="0"/>
  </p:normalViewPr>
  <p:slideViewPr>
    <p:cSldViewPr snapToGrid="0">
      <p:cViewPr varScale="1">
        <p:scale>
          <a:sx n="90" d="100"/>
          <a:sy n="90" d="100"/>
        </p:scale>
        <p:origin x="57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3B63D-E504-4B25-8579-07009D6A9A1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9B88C-9A25-4AAC-A7B6-0CC03FE5E4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28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9B88C-9A25-4AAC-A7B6-0CC03FE5E48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28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9B88C-9A25-4AAC-A7B6-0CC03FE5E48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072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9B88C-9A25-4AAC-A7B6-0CC03FE5E48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3409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A9B88C-9A25-4AAC-A7B6-0CC03FE5E48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55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6B0C63-48BB-78F6-A928-FE6B38D23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528A6E8-0E8C-C4CC-AE17-2C3B5DF83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6EC461-1DD9-674D-13E1-C7CBC3ED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76FA6B-7EB2-D85C-B87C-268C6A3AA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48A17F-C4F1-D640-1883-CCE419B29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725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74AD8-89BB-6AC9-8851-46ED58968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832CECE-85EB-AF9F-24E7-9499C5726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259FAF-BB8A-5F95-9E86-9E8AEE622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79E962-392B-DBEA-1186-DB9FFED2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7CB54A-CB7B-CDB3-A367-93CC1DDB5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923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1C41D5A-A5CD-6774-9303-C737BC8B3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79D7B5-87D3-E1F0-1726-1588AF5E09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EC485E-5F49-B72A-C2D1-057E7ADD2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E4765A-A842-AEF1-D666-BF15A6E29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A8AC26-7530-921A-F40E-13978D26B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645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72A31-4F41-5106-59EF-98657B6C1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A06FF5C-78DC-E7DC-1F00-3264BEC7C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78CF79-41B9-CC72-6A27-AE6494DA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F118E5-986C-FC54-8800-450814DEB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E61E77-F3D9-D64D-BBB1-DAEAB311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04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526135-D027-A52B-5739-68B9BD7F4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19DD0-A108-394F-E701-5081FB650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140BCE5-3A6E-59DC-6901-D69F5E5D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2B5CCC-FB31-483C-FD06-0E33794C6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274629-3300-8B4D-BA8E-238FA31FD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56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4345DD-E9F6-2B9E-8844-3A88011A6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0A20E5-1512-875E-89DC-15B33378F3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EEEB51-73ED-2920-6148-DF0D57B75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F36766-900F-9446-6AF5-730C4F12D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9EEEA0-8CB6-57CF-168A-F1A4E979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559A702-0B36-FF1D-BDD3-089B63E2A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461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D6FBEF-68D4-B05D-4628-0E1777408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FE7A60-88C6-7119-79D2-6EBEE527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BC9A52-68A8-CCE2-0220-134AE8423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5B73A5-F38F-CD36-EC05-1A1175E61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4D8D6EC-65A6-035B-E5A0-FF6615C6D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292D53C-06DB-B6F4-CBFD-8554AE11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9579592-A490-D3B9-9213-86C4A8E4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2DA782D-FA85-5D3D-1AC6-D45778A3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91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548BEF-74C3-4359-1098-DDD9D70E1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F32F28B-755C-6312-7884-5A638E8D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668AAFD-2275-4A41-3224-B36C23D71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24DFA3D-85D3-7DFC-C209-D8EBBE21D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03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BCA9943-1215-2D5C-25B6-05BB4C8E1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F27578B-65BF-ADDA-CF1C-DAE690ED6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41A4B0-7231-F0B4-A69D-CE0A31EF9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03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081093-FA20-5AE2-F04F-A1DF05D13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8AF8AA-1231-AEC4-0353-E7C68C049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BC31637-A29F-A29A-3ACE-306E73197D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2E219C-47D2-AF42-9397-8C7D553B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D16A77-430F-EE6D-DBF8-A613EE019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9752865-06C2-75C3-B8AC-50CBD8E24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35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D5E59-666E-523C-965A-749ADC8CE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6265174-8671-BBFE-F126-A7C04DDD0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A4C5A9-208B-4A32-F52C-DE5F3D688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B466F9-6485-9D00-21D6-4EAE7AFF9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8A9CB6-71FD-6B51-7AE8-2CB50E15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254461-A300-07EE-4CFB-C993041A4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26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98EDE06-B716-FC46-1B5B-CC59C03D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DE612EE-B1F2-7F0F-FF99-E8D3CB52D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CCCE1D7-469A-C1FC-8F6E-1F2A86B886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2C14A1-6E7D-40DA-8E48-A27042513586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8093D03-30A9-9DA2-755E-E5E1E29B16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861264-0D51-70D5-9333-713EB9972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EE60E-091A-48B5-A5DC-7A58418571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82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EB3D48B-EB52-D8B9-2E1E-E938C1B81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8" y="365125"/>
            <a:ext cx="12077701" cy="98519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de-DE" dirty="0"/>
              <a:t>  </a:t>
            </a:r>
            <a:r>
              <a:rPr lang="de-DE" b="1" dirty="0"/>
              <a:t>BO-Kalender der HvS</a:t>
            </a:r>
            <a:r>
              <a:rPr lang="de-DE" dirty="0"/>
              <a:t>       </a:t>
            </a:r>
            <a:r>
              <a:rPr lang="de-DE" sz="1600" b="1" u="sng" dirty="0"/>
              <a:t>erweitertes BO-Team</a:t>
            </a:r>
            <a:r>
              <a:rPr lang="de-DE" sz="1600" dirty="0"/>
              <a:t>:         </a:t>
            </a:r>
            <a:r>
              <a:rPr lang="de-DE" sz="1600" b="1" dirty="0"/>
              <a:t>Felix Neutze, Manuela Süß (BO- Verantwortung an der HvS) </a:t>
            </a:r>
            <a:br>
              <a:rPr lang="de-DE" sz="1600" b="1" dirty="0"/>
            </a:br>
            <a:r>
              <a:rPr lang="de-DE" sz="1600"/>
              <a:t>                                                                Karen </a:t>
            </a:r>
            <a:r>
              <a:rPr lang="de-DE" sz="1600" dirty="0"/>
              <a:t>Marker(JBA), Barbara Habitzky (OSZ KIM</a:t>
            </a:r>
            <a:r>
              <a:rPr lang="de-DE" sz="1600"/>
              <a:t>), Sandra Wolter</a:t>
            </a:r>
            <a:r>
              <a:rPr lang="de-DE" sz="1600" dirty="0"/>
              <a:t>(SOS</a:t>
            </a:r>
            <a:r>
              <a:rPr lang="de-DE" sz="1600"/>
              <a:t>),  </a:t>
            </a:r>
            <a:r>
              <a:rPr lang="de-DE" sz="1600" dirty="0"/>
              <a:t>unterstützend auch: Frauke Lippert, Michaela Krause  (JBH) 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32FE64DA-C56D-FC17-920A-3B59CD85668B}"/>
              </a:ext>
            </a:extLst>
          </p:cNvPr>
          <p:cNvSpPr/>
          <p:nvPr/>
        </p:nvSpPr>
        <p:spPr>
          <a:xfrm>
            <a:off x="114299" y="1463819"/>
            <a:ext cx="1894115" cy="53312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September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BO-Auftakt</a:t>
            </a:r>
            <a:r>
              <a:rPr lang="de-DE" sz="1600" dirty="0">
                <a:solidFill>
                  <a:schemeClr val="tx1"/>
                </a:solidFill>
              </a:rPr>
              <a:t> (Aula) </a:t>
            </a:r>
            <a:endParaRPr lang="de-DE" sz="1600" b="1" dirty="0">
              <a:solidFill>
                <a:schemeClr val="tx1"/>
              </a:solidFill>
            </a:endParaRP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„Wege nach 10“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90 min, alle 10er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Durchgänge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WAT-Projekt</a:t>
            </a:r>
            <a:r>
              <a:rPr lang="de-DE" sz="1600" dirty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de-DE" sz="1600" i="1" u="sng" dirty="0">
                <a:solidFill>
                  <a:schemeClr val="tx1"/>
                </a:solidFill>
              </a:rPr>
              <a:t>4 </a:t>
            </a:r>
            <a:r>
              <a:rPr lang="de-DE" sz="1600" i="1" u="sng" dirty="0" err="1">
                <a:solidFill>
                  <a:schemeClr val="tx1"/>
                </a:solidFill>
              </a:rPr>
              <a:t>Wo.a</a:t>
            </a:r>
            <a:r>
              <a:rPr lang="de-DE" sz="1600" i="1" u="sng" dirty="0">
                <a:solidFill>
                  <a:schemeClr val="tx1"/>
                </a:solidFill>
              </a:rPr>
              <a:t> 4 Std.: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„Berufe erkunden“ für </a:t>
            </a:r>
            <a:r>
              <a:rPr lang="de-DE" sz="1600" b="1" dirty="0">
                <a:solidFill>
                  <a:schemeClr val="tx1"/>
                </a:solidFill>
              </a:rPr>
              <a:t>9er + 10er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(Klassenlehrer)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9er 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Vorbereitung Bewerbung Betriebspraktikum,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Tage, 1.Durchg.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 err="1">
                <a:solidFill>
                  <a:schemeClr val="tx1"/>
                </a:solidFill>
              </a:rPr>
              <a:t>Vocatium</a:t>
            </a:r>
            <a:r>
              <a:rPr lang="de-DE" sz="1600" b="1" dirty="0">
                <a:solidFill>
                  <a:schemeClr val="tx1"/>
                </a:solidFill>
              </a:rPr>
              <a:t> Jg.13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6C03263-4F44-3899-A1B3-18569803FE66}"/>
              </a:ext>
            </a:extLst>
          </p:cNvPr>
          <p:cNvSpPr/>
          <p:nvPr/>
        </p:nvSpPr>
        <p:spPr>
          <a:xfrm>
            <a:off x="4130142" y="1463819"/>
            <a:ext cx="1733675" cy="31752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November</a:t>
            </a:r>
          </a:p>
          <a:p>
            <a:pPr algn="ctr"/>
            <a:endParaRPr lang="de-DE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10er: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Bewerbungstest, Bewerbungs-gespräch, Bewerbungs-mappe erstellen, ACC, (Bayer)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4 Tage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8FEBD0E-45CC-22C0-4CA9-A0EB4E869E00}"/>
              </a:ext>
            </a:extLst>
          </p:cNvPr>
          <p:cNvSpPr/>
          <p:nvPr/>
        </p:nvSpPr>
        <p:spPr>
          <a:xfrm>
            <a:off x="5982701" y="1483188"/>
            <a:ext cx="1342326" cy="24858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Dezember</a:t>
            </a:r>
          </a:p>
          <a:p>
            <a:pPr algn="ctr"/>
            <a:endParaRPr lang="de-DE" b="1" dirty="0">
              <a:solidFill>
                <a:schemeClr val="tx1"/>
              </a:solidFill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</a:rPr>
              <a:t>9er: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BIZ-BO im OSZ KIM,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1 Tag,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 2 Durchgänge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F02FB1F-2440-14BA-7D19-A46AD375E5E1}"/>
              </a:ext>
            </a:extLst>
          </p:cNvPr>
          <p:cNvSpPr/>
          <p:nvPr/>
        </p:nvSpPr>
        <p:spPr>
          <a:xfrm flipH="1">
            <a:off x="7420907" y="1452879"/>
            <a:ext cx="2365346" cy="53312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Februar/ März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8er</a:t>
            </a:r>
            <a:r>
              <a:rPr lang="de-DE" b="1" dirty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Betriebspraktikum, 1Wo.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9er: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Betriebspraktikum,  3Wo.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Berufswegeplanungs-konferenzen</a:t>
            </a:r>
            <a:r>
              <a:rPr lang="de-DE" sz="1600" dirty="0">
                <a:solidFill>
                  <a:schemeClr val="tx1"/>
                </a:solidFill>
              </a:rPr>
              <a:t> für SuS mit FÖS und </a:t>
            </a:r>
            <a:r>
              <a:rPr lang="de-DE" sz="1600" dirty="0" err="1">
                <a:solidFill>
                  <a:schemeClr val="tx1"/>
                </a:solidFill>
              </a:rPr>
              <a:t>Abschlussgef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 (ca. 30 SuS) 3 Tage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10er-Event</a:t>
            </a:r>
          </a:p>
          <a:p>
            <a:pPr algn="ctr"/>
            <a:endParaRPr lang="de-DE" sz="16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Info-Elternabend: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 „Wege nach 10“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8er: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Kompetenzfeststellung,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Tage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2B17FBE-5489-F7AC-1C65-2C985B8B6C7E}"/>
              </a:ext>
            </a:extLst>
          </p:cNvPr>
          <p:cNvSpPr/>
          <p:nvPr/>
        </p:nvSpPr>
        <p:spPr>
          <a:xfrm rot="21573721">
            <a:off x="9890910" y="1472121"/>
            <a:ext cx="2181011" cy="230460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April/Mai:</a:t>
            </a:r>
          </a:p>
          <a:p>
            <a:pPr algn="ctr"/>
            <a:endParaRPr lang="de-DE" b="1" dirty="0">
              <a:solidFill>
                <a:schemeClr val="tx1"/>
              </a:solidFill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</a:rPr>
              <a:t>9er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Pfefferwerk: Werkstatttage,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Durchgänge, je 3Tage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09C85891-4DE5-3B69-7D79-98583EC9708C}"/>
              </a:ext>
            </a:extLst>
          </p:cNvPr>
          <p:cNvSpPr/>
          <p:nvPr/>
        </p:nvSpPr>
        <p:spPr>
          <a:xfrm>
            <a:off x="2110724" y="1463819"/>
            <a:ext cx="1939194" cy="4488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</a:rPr>
              <a:t>Oktober</a:t>
            </a:r>
          </a:p>
          <a:p>
            <a:pPr algn="ctr"/>
            <a:endParaRPr lang="de-DE" sz="2000" b="1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9er 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Vorbereitung Bewerbung Betriebspraktikum,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Tage, 2.Durchg.</a:t>
            </a:r>
          </a:p>
          <a:p>
            <a:pPr algn="ctr"/>
            <a:endParaRPr lang="de-DE" sz="1600" dirty="0">
              <a:solidFill>
                <a:schemeClr val="tx1"/>
              </a:solidFill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</a:rPr>
              <a:t>GO  12er: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Pfefferwerk: Meine Zukunft.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Wege nach dem Abi</a:t>
            </a:r>
          </a:p>
          <a:p>
            <a:pPr algn="ctr"/>
            <a:r>
              <a:rPr lang="de-DE" sz="1600" dirty="0">
                <a:solidFill>
                  <a:schemeClr val="tx1"/>
                </a:solidFill>
              </a:rPr>
              <a:t>2 Tage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C6793E8D-01BB-53AC-0843-2679E29CE8CC}"/>
              </a:ext>
            </a:extLst>
          </p:cNvPr>
          <p:cNvSpPr/>
          <p:nvPr/>
        </p:nvSpPr>
        <p:spPr>
          <a:xfrm>
            <a:off x="9606340" y="3887588"/>
            <a:ext cx="2564079" cy="27798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Besuch von Messen (KL, </a:t>
            </a:r>
            <a:r>
              <a:rPr lang="de-DE" sz="1600" b="1" dirty="0" err="1"/>
              <a:t>Sozpäds</a:t>
            </a:r>
            <a:r>
              <a:rPr lang="de-DE" sz="1600" b="1" dirty="0"/>
              <a:t>) , </a:t>
            </a:r>
          </a:p>
          <a:p>
            <a:pPr algn="ctr"/>
            <a:r>
              <a:rPr lang="de-DE" sz="1600" b="1" dirty="0"/>
              <a:t>Tage der offenen Tür OSZ, </a:t>
            </a:r>
          </a:p>
          <a:p>
            <a:pPr algn="ctr"/>
            <a:r>
              <a:rPr lang="de-DE" sz="1600" b="1" dirty="0"/>
              <a:t>Komm auf Tour-Bustour,</a:t>
            </a:r>
          </a:p>
          <a:p>
            <a:pPr algn="ctr"/>
            <a:r>
              <a:rPr lang="de-DE" sz="1600" b="1" dirty="0"/>
              <a:t> Girls-Boys-Day,</a:t>
            </a:r>
          </a:p>
          <a:p>
            <a:pPr algn="ctr"/>
            <a:r>
              <a:rPr lang="de-DE" sz="1600" b="1" dirty="0"/>
              <a:t>Besuch FHS und Uni (GO)</a:t>
            </a: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79B65B22-8CDF-1C7B-36E0-6E2FCD9BB429}"/>
              </a:ext>
            </a:extLst>
          </p:cNvPr>
          <p:cNvSpPr/>
          <p:nvPr/>
        </p:nvSpPr>
        <p:spPr>
          <a:xfrm>
            <a:off x="4077366" y="4475617"/>
            <a:ext cx="3343541" cy="2239861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/>
              <a:t>JBA</a:t>
            </a:r>
            <a:r>
              <a:rPr lang="de-DE" sz="1600" b="1" dirty="0"/>
              <a:t> -Marker/</a:t>
            </a:r>
            <a:r>
              <a:rPr lang="de-DE" sz="1600" b="1" dirty="0" err="1"/>
              <a:t>Habitzky</a:t>
            </a:r>
            <a:r>
              <a:rPr lang="de-DE" sz="1600" b="1" dirty="0"/>
              <a:t> (OSZ) </a:t>
            </a:r>
            <a:r>
              <a:rPr lang="de-DE" sz="1600" b="1" dirty="0">
                <a:solidFill>
                  <a:srgbClr val="FFFF00"/>
                </a:solidFill>
              </a:rPr>
              <a:t>wöchentliche</a:t>
            </a:r>
            <a:r>
              <a:rPr lang="de-DE" sz="1600" b="1" dirty="0"/>
              <a:t> Beratungstermine: Schwerpunkt 9/10, zusätzlich (Marker) 12/13,</a:t>
            </a:r>
          </a:p>
          <a:p>
            <a:pPr algn="ctr"/>
            <a:r>
              <a:rPr lang="de-DE" sz="1600" b="1" dirty="0"/>
              <a:t>Digitaler EA, Reha-EA</a:t>
            </a: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4713A4E2-38A6-E46D-BD3C-455749D8218E}"/>
              </a:ext>
            </a:extLst>
          </p:cNvPr>
          <p:cNvSpPr/>
          <p:nvPr/>
        </p:nvSpPr>
        <p:spPr>
          <a:xfrm>
            <a:off x="2091400" y="5213760"/>
            <a:ext cx="1845799" cy="1501718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Treffen</a:t>
            </a:r>
            <a:r>
              <a:rPr lang="de-DE" dirty="0"/>
              <a:t>: </a:t>
            </a:r>
            <a:r>
              <a:rPr lang="de-DE" sz="1400" dirty="0"/>
              <a:t>Abstimmung BO-Team + Planung mit Koop. Partner Pfefferwerk</a:t>
            </a:r>
          </a:p>
        </p:txBody>
      </p:sp>
    </p:spTree>
    <p:extLst>
      <p:ext uri="{BB962C8B-B14F-4D97-AF65-F5344CB8AC3E}">
        <p14:creationId xmlns:p14="http://schemas.microsoft.com/office/powerpoint/2010/main" val="1484617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93EC8-513B-3E81-99BD-EA8719F94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88" y="365126"/>
            <a:ext cx="7345016" cy="97665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de-DE" dirty="0"/>
              <a:t>WAT-Projekt </a:t>
            </a:r>
            <a:br>
              <a:rPr lang="de-DE" dirty="0"/>
            </a:br>
            <a:r>
              <a:rPr lang="de-DE" dirty="0"/>
              <a:t>„Berufe erkunden“ für 9/10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584532-562F-7E00-E978-822EC5B30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130" y="1739348"/>
            <a:ext cx="11326962" cy="5030568"/>
          </a:xfrm>
        </p:spPr>
        <p:txBody>
          <a:bodyPr>
            <a:normAutofit fontScale="85000" lnSpcReduction="20000"/>
          </a:bodyPr>
          <a:lstStyle/>
          <a:p>
            <a:r>
              <a:rPr lang="de-DE" sz="1900" dirty="0"/>
              <a:t>8 M-Klassen, jahrgangsübergreifend 9/10</a:t>
            </a:r>
          </a:p>
          <a:p>
            <a:r>
              <a:rPr lang="de-DE" sz="1900" dirty="0"/>
              <a:t>4 Wochen a 4 Stunden (Mi: LW-Tag) + Präsentationstermine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b="1" dirty="0"/>
              <a:t>Ziele</a:t>
            </a:r>
            <a:r>
              <a:rPr lang="de-DE" dirty="0"/>
              <a:t>: </a:t>
            </a:r>
            <a:r>
              <a:rPr lang="de-DE" dirty="0">
                <a:highlight>
                  <a:srgbClr val="FFFF00"/>
                </a:highlight>
              </a:rPr>
              <a:t>Horizont erweitern</a:t>
            </a:r>
            <a:r>
              <a:rPr lang="de-DE" dirty="0"/>
              <a:t>, </a:t>
            </a:r>
            <a:r>
              <a:rPr lang="de-DE" dirty="0">
                <a:highlight>
                  <a:srgbClr val="FFFF00"/>
                </a:highlight>
              </a:rPr>
              <a:t>Berufe erkunden, </a:t>
            </a:r>
          </a:p>
          <a:p>
            <a:pPr marL="0" indent="0">
              <a:buNone/>
            </a:pPr>
            <a:r>
              <a:rPr lang="de-DE" dirty="0">
                <a:highlight>
                  <a:srgbClr val="FFFF00"/>
                </a:highlight>
              </a:rPr>
              <a:t>                 die weniger bekannt sind</a:t>
            </a:r>
            <a:r>
              <a:rPr lang="de-DE" dirty="0"/>
              <a:t>,</a:t>
            </a:r>
          </a:p>
          <a:p>
            <a:pPr marL="0" indent="0">
              <a:buNone/>
            </a:pPr>
            <a:r>
              <a:rPr lang="de-DE" dirty="0"/>
              <a:t>                  konkrete, schülernahe Vorstellung in Präsentationen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 Plakat, </a:t>
            </a:r>
            <a:r>
              <a:rPr lang="de-DE" dirty="0" err="1"/>
              <a:t>ppt</a:t>
            </a:r>
            <a:r>
              <a:rPr lang="de-DE" dirty="0"/>
              <a:t>, </a:t>
            </a:r>
            <a:r>
              <a:rPr lang="de-DE" dirty="0" err="1"/>
              <a:t>Adio</a:t>
            </a:r>
            <a:r>
              <a:rPr lang="de-DE" dirty="0"/>
              <a:t>, Video,… - </a:t>
            </a:r>
            <a:r>
              <a:rPr lang="de-DE" b="1" dirty="0">
                <a:highlight>
                  <a:srgbClr val="FFFF00"/>
                </a:highlight>
              </a:rPr>
              <a:t>mediengestützte Präsentation als Ergebnis,</a:t>
            </a:r>
          </a:p>
          <a:p>
            <a:pPr marL="0" indent="0">
              <a:buNone/>
            </a:pPr>
            <a:r>
              <a:rPr lang="de-DE" b="1" dirty="0"/>
              <a:t>      pro SuS: eine Präsentation + jeder lernt ca. 25 Berufe genauer kennen</a:t>
            </a:r>
          </a:p>
          <a:p>
            <a:pPr marL="0" indent="0">
              <a:buNone/>
            </a:pPr>
            <a:r>
              <a:rPr lang="de-DE" b="1" dirty="0"/>
              <a:t>      - </a:t>
            </a:r>
            <a:r>
              <a:rPr lang="de-DE" sz="1900" dirty="0"/>
              <a:t>mögliche Ergänzung /Erweiterung: ehemalige Schüler oder Eltern einladen, die von ihren</a:t>
            </a:r>
          </a:p>
          <a:p>
            <a:pPr marL="0" indent="0">
              <a:buNone/>
            </a:pPr>
            <a:r>
              <a:rPr lang="de-DE" sz="1900" dirty="0"/>
              <a:t>             Berufserfahrungen in Gesprächsrunden berichten- wird angestrebt…</a:t>
            </a:r>
            <a:endParaRPr lang="de-DE" b="1" dirty="0"/>
          </a:p>
          <a:p>
            <a:pPr marL="0" indent="0">
              <a:buNone/>
            </a:pPr>
            <a:endParaRPr lang="de-DE" b="1" dirty="0">
              <a:highlight>
                <a:srgbClr val="FFFF00"/>
              </a:highlight>
            </a:endParaRPr>
          </a:p>
          <a:p>
            <a:r>
              <a:rPr lang="de-DE" sz="2000" dirty="0">
                <a:highlight>
                  <a:srgbClr val="FFFF00"/>
                </a:highlight>
              </a:rPr>
              <a:t>Basis: Ausbildungsatlas Berlin</a:t>
            </a:r>
            <a:r>
              <a:rPr lang="de-DE" sz="2000" dirty="0"/>
              <a:t>, 2 pro Klasse (auseinanderschneiden- 2 Wahlberufe pro Schüler*in)</a:t>
            </a:r>
          </a:p>
          <a:p>
            <a:r>
              <a:rPr lang="de-DE" sz="2000" dirty="0">
                <a:highlight>
                  <a:srgbClr val="FFFF00"/>
                </a:highlight>
              </a:rPr>
              <a:t>Recherche per Internet</a:t>
            </a:r>
            <a:r>
              <a:rPr lang="de-DE" sz="2000" dirty="0"/>
              <a:t>, z.B. planet-berufe.de  und andere, auch Nutzung „Berufe aktuell“</a:t>
            </a:r>
          </a:p>
          <a:p>
            <a:endParaRPr lang="de-DE" sz="2000" dirty="0"/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2A324E9-0E85-2667-8A07-6ADFD4E10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887" y="336538"/>
            <a:ext cx="4161182" cy="312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507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B5662B-B099-C0A1-BEBB-3237B40B7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29" y="365126"/>
            <a:ext cx="11539331" cy="1026352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de-DE" dirty="0"/>
              <a:t>Berufswegeplanungs-Konferenzen Jg.10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0366DB-12C3-11D6-A1FB-832C56DBB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426" y="1520687"/>
            <a:ext cx="10873409" cy="5138530"/>
          </a:xfrm>
        </p:spPr>
        <p:txBody>
          <a:bodyPr>
            <a:normAutofit fontScale="47500" lnSpcReduction="20000"/>
          </a:bodyPr>
          <a:lstStyle/>
          <a:p>
            <a:r>
              <a:rPr lang="de-DE" b="1" dirty="0">
                <a:highlight>
                  <a:srgbClr val="FFFF00"/>
                </a:highlight>
              </a:rPr>
              <a:t>Verantwortung/ Leitung: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          leitender </a:t>
            </a:r>
            <a:r>
              <a:rPr lang="de-DE" b="1" dirty="0"/>
              <a:t>Sonderpädagoge Hr. Harries </a:t>
            </a:r>
            <a:r>
              <a:rPr lang="de-DE" dirty="0">
                <a:sym typeface="Wingdings" panose="05000000000000000000" pitchFamily="2" charset="2"/>
              </a:rPr>
              <a:t> Termini</a:t>
            </a:r>
            <a:r>
              <a:rPr lang="de-DE" dirty="0"/>
              <a:t>nfo an </a:t>
            </a:r>
            <a:r>
              <a:rPr lang="de-DE" dirty="0">
                <a:highlight>
                  <a:srgbClr val="FFFF00"/>
                </a:highlight>
              </a:rPr>
              <a:t>Klassenlehrer*innen.</a:t>
            </a:r>
          </a:p>
          <a:p>
            <a:pPr marL="0" indent="0">
              <a:buNone/>
            </a:pPr>
            <a:r>
              <a:rPr lang="de-DE" dirty="0">
                <a:highlight>
                  <a:srgbClr val="FFFF00"/>
                </a:highlight>
                <a:sym typeface="Wingdings" panose="05000000000000000000" pitchFamily="2" charset="2"/>
              </a:rPr>
              <a:t>    </a:t>
            </a:r>
            <a:r>
              <a:rPr lang="de-DE" dirty="0">
                <a:sym typeface="Wingdings" panose="05000000000000000000" pitchFamily="2" charset="2"/>
              </a:rPr>
              <a:t> Diese tragen Schüler*innen mit </a:t>
            </a:r>
            <a:r>
              <a:rPr lang="de-DE" dirty="0">
                <a:highlight>
                  <a:srgbClr val="00FFFF"/>
                </a:highlight>
                <a:sym typeface="Wingdings" panose="05000000000000000000" pitchFamily="2" charset="2"/>
              </a:rPr>
              <a:t>Förderstatus</a:t>
            </a:r>
            <a:r>
              <a:rPr lang="de-DE" dirty="0">
                <a:sym typeface="Wingdings" panose="05000000000000000000" pitchFamily="2" charset="2"/>
              </a:rPr>
              <a:t> und andere </a:t>
            </a:r>
            <a:r>
              <a:rPr lang="de-DE" dirty="0">
                <a:highlight>
                  <a:srgbClr val="00FFFF"/>
                </a:highlight>
                <a:sym typeface="Wingdings" panose="05000000000000000000" pitchFamily="2" charset="2"/>
              </a:rPr>
              <a:t>stark abschlussgefährdete </a:t>
            </a:r>
            <a:r>
              <a:rPr lang="de-DE" dirty="0">
                <a:sym typeface="Wingdings" panose="05000000000000000000" pitchFamily="2" charset="2"/>
              </a:rPr>
              <a:t>in </a:t>
            </a:r>
            <a:r>
              <a:rPr lang="de-DE" dirty="0">
                <a:highlight>
                  <a:srgbClr val="FFFF00"/>
                </a:highlight>
                <a:sym typeface="Wingdings" panose="05000000000000000000" pitchFamily="2" charset="2"/>
              </a:rPr>
              <a:t>Terminliste</a:t>
            </a:r>
            <a:r>
              <a:rPr lang="de-DE" dirty="0">
                <a:sym typeface="Wingdings" panose="05000000000000000000" pitchFamily="2" charset="2"/>
              </a:rPr>
              <a:t> (Aushang  groß im LZ) ein.</a:t>
            </a: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r>
              <a:rPr lang="de-DE" dirty="0">
                <a:sym typeface="Wingdings" panose="05000000000000000000" pitchFamily="2" charset="2"/>
              </a:rPr>
              <a:t>Hr. Harries </a:t>
            </a:r>
            <a:r>
              <a:rPr lang="de-DE" b="1" dirty="0">
                <a:sym typeface="Wingdings" panose="05000000000000000000" pitchFamily="2" charset="2"/>
              </a:rPr>
              <a:t>bestätigt Termine </a:t>
            </a:r>
            <a:r>
              <a:rPr lang="de-DE" dirty="0">
                <a:sym typeface="Wingdings" panose="05000000000000000000" pitchFamily="2" charset="2"/>
              </a:rPr>
              <a:t>per Mail und stellt das </a:t>
            </a:r>
            <a:r>
              <a:rPr lang="de-DE" b="1" dirty="0">
                <a:sym typeface="Wingdings" panose="05000000000000000000" pitchFamily="2" charset="2"/>
              </a:rPr>
              <a:t>Einladungsschreiben digital zur Verfügung, </a:t>
            </a:r>
          </a:p>
          <a:p>
            <a:pPr marL="0" indent="0">
              <a:buNone/>
            </a:pPr>
            <a:r>
              <a:rPr lang="de-DE" b="1" dirty="0">
                <a:highlight>
                  <a:srgbClr val="FFFF00"/>
                </a:highlight>
                <a:sym typeface="Wingdings" panose="05000000000000000000" pitchFamily="2" charset="2"/>
              </a:rPr>
              <a:t>      Klassenleitungen</a:t>
            </a:r>
            <a:r>
              <a:rPr lang="de-DE" dirty="0">
                <a:highlight>
                  <a:srgbClr val="FFFF00"/>
                </a:highlight>
                <a:sym typeface="Wingdings" panose="05000000000000000000" pitchFamily="2" charset="2"/>
              </a:rPr>
              <a:t> </a:t>
            </a:r>
            <a:r>
              <a:rPr lang="de-DE" dirty="0">
                <a:sym typeface="Wingdings" panose="05000000000000000000" pitchFamily="2" charset="2"/>
              </a:rPr>
              <a:t>tragen Namen und konkreten Termin ein und </a:t>
            </a:r>
            <a:r>
              <a:rPr lang="de-DE" b="1" dirty="0">
                <a:highlight>
                  <a:srgbClr val="FFFF00"/>
                </a:highlight>
                <a:sym typeface="Wingdings" panose="05000000000000000000" pitchFamily="2" charset="2"/>
              </a:rPr>
              <a:t>laden die Eltern per Post + per E-Mail </a:t>
            </a:r>
            <a:r>
              <a:rPr lang="de-DE" b="1" dirty="0">
                <a:sym typeface="Wingdings" panose="05000000000000000000" pitchFamily="2" charset="2"/>
              </a:rPr>
              <a:t>ein</a:t>
            </a:r>
            <a:r>
              <a:rPr lang="de-DE" dirty="0">
                <a:sym typeface="Wingdings" panose="05000000000000000000" pitchFamily="2" charset="2"/>
              </a:rPr>
              <a:t>,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     erinnern gegebenenfalls telefonisch an den Termin. </a:t>
            </a:r>
          </a:p>
          <a:p>
            <a:pPr marL="0" indent="0">
              <a:buNone/>
            </a:pPr>
            <a:endParaRPr lang="de-DE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b="1" dirty="0">
                <a:highlight>
                  <a:srgbClr val="FFFF00"/>
                </a:highlight>
                <a:sym typeface="Wingdings" panose="05000000000000000000" pitchFamily="2" charset="2"/>
              </a:rPr>
              <a:t>      Konferenzen finden an 3 Tagen </a:t>
            </a:r>
            <a:r>
              <a:rPr lang="de-DE" dirty="0">
                <a:highlight>
                  <a:srgbClr val="FFFF00"/>
                </a:highlight>
                <a:sym typeface="Wingdings" panose="05000000000000000000" pitchFamily="2" charset="2"/>
              </a:rPr>
              <a:t>von je 8.30 Uhr bis ca. 14.30 Uhr</a:t>
            </a:r>
            <a:r>
              <a:rPr lang="de-DE" dirty="0">
                <a:sym typeface="Wingdings" panose="05000000000000000000" pitchFamily="2" charset="2"/>
              </a:rPr>
              <a:t> statt. (ca.10 SuS pro Tag)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Teilnehmer*innen: Schüler*in + Elternteil, 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 Klassenleiter*in (Ausplanung vom Unterricht für diese Zeit!), 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 Sonderpädagoge, 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 Marker JBA,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 </a:t>
            </a:r>
            <a:r>
              <a:rPr lang="de-DE" b="1" dirty="0" err="1">
                <a:sym typeface="Wingdings" panose="05000000000000000000" pitchFamily="2" charset="2"/>
              </a:rPr>
              <a:t>Habitzky</a:t>
            </a:r>
            <a:r>
              <a:rPr lang="de-DE" b="1" dirty="0">
                <a:sym typeface="Wingdings" panose="05000000000000000000" pitchFamily="2" charset="2"/>
              </a:rPr>
              <a:t> OSZ, 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 Wolter SOS, </a:t>
            </a: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                                               Lippert oder Krause- SOS-JBH</a:t>
            </a:r>
          </a:p>
          <a:p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Individuelle Beratung  von Kind+ Eltern(-teil) und Entwicklung der nächsten Schritte, Plan A/B/C …</a:t>
            </a:r>
            <a:endParaRPr lang="de-DE" b="1" dirty="0">
              <a:sym typeface="Wingdings" panose="05000000000000000000" pitchFamily="2" charset="2"/>
            </a:endParaRPr>
          </a:p>
          <a:p>
            <a:r>
              <a:rPr lang="de-DE" b="1" dirty="0">
                <a:sym typeface="Wingdings" panose="05000000000000000000" pitchFamily="2" charset="2"/>
              </a:rPr>
              <a:t>Auswahl </a:t>
            </a:r>
            <a:r>
              <a:rPr lang="de-DE" b="1" dirty="0">
                <a:solidFill>
                  <a:srgbClr val="FF0000"/>
                </a:solidFill>
                <a:sym typeface="Wingdings" panose="05000000000000000000" pitchFamily="2" charset="2"/>
              </a:rPr>
              <a:t>individuelles Coaching- </a:t>
            </a:r>
            <a:r>
              <a:rPr lang="de-DE" dirty="0">
                <a:sym typeface="Wingdings" panose="05000000000000000000" pitchFamily="2" charset="2"/>
              </a:rPr>
              <a:t>Frau Krause SOS/JBH (Betreuung  über 10 hinaus!) Jugendliche, die besondere Hilfen/Unterstützung  brauchen!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911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675E96-97DD-F4BD-3B02-E4A341218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99304" cy="966827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de-DE" dirty="0"/>
              <a:t>10er- Event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F049D2-85AC-BE24-E3E8-C00602D2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0322"/>
            <a:ext cx="11685104" cy="53741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DE" b="1" dirty="0"/>
              <a:t>    Ziele: </a:t>
            </a:r>
          </a:p>
          <a:p>
            <a:r>
              <a:rPr lang="de-DE" dirty="0"/>
              <a:t>dringenden, zusätzlichen </a:t>
            </a:r>
            <a:r>
              <a:rPr lang="de-DE" b="1" dirty="0">
                <a:highlight>
                  <a:srgbClr val="FFFF00"/>
                </a:highlight>
              </a:rPr>
              <a:t>Beratungsbedarf</a:t>
            </a:r>
            <a:r>
              <a:rPr lang="de-DE" dirty="0"/>
              <a:t> checken,  Info zum EA/ LB-Gesprächen</a:t>
            </a:r>
          </a:p>
          <a:p>
            <a:r>
              <a:rPr lang="de-DE" b="1" dirty="0">
                <a:highlight>
                  <a:srgbClr val="FFFF00"/>
                </a:highlight>
              </a:rPr>
              <a:t>Belehrung</a:t>
            </a:r>
            <a:r>
              <a:rPr lang="de-DE" dirty="0">
                <a:highlight>
                  <a:srgbClr val="FFFF00"/>
                </a:highlight>
              </a:rPr>
              <a:t>  11. Pflichtschuljahr</a:t>
            </a:r>
          </a:p>
          <a:p>
            <a:pPr marL="0" indent="0">
              <a:buNone/>
            </a:pPr>
            <a:r>
              <a:rPr lang="de-DE" dirty="0"/>
              <a:t>   Überblick über geplanten Weg nach 10 , Erstellen </a:t>
            </a:r>
            <a:r>
              <a:rPr lang="de-DE" b="1" dirty="0">
                <a:highlight>
                  <a:srgbClr val="FFFF00"/>
                </a:highlight>
              </a:rPr>
              <a:t>Übersichtsliste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sz="2000" dirty="0"/>
              <a:t>     SuS kommen mit ausgefülltem Formular: Abschluss-Prognose, Noten D/Ma/En, Plan nach 10 .</a:t>
            </a:r>
          </a:p>
          <a:p>
            <a:pPr marL="0" indent="0">
              <a:buNone/>
            </a:pPr>
            <a:r>
              <a:rPr lang="de-DE" sz="2000" b="1" dirty="0"/>
              <a:t>     Pro 2 Klassen (ca. 26 SuS ) 45 min. in der Aula, 4 </a:t>
            </a:r>
            <a:r>
              <a:rPr lang="de-DE" sz="2000" b="1" dirty="0" err="1"/>
              <a:t>Durchg</a:t>
            </a:r>
            <a:r>
              <a:rPr lang="de-DE" sz="2000" b="1" dirty="0"/>
              <a:t>.</a:t>
            </a:r>
          </a:p>
          <a:p>
            <a:pPr marL="0" indent="0">
              <a:buNone/>
            </a:pPr>
            <a:r>
              <a:rPr lang="de-DE" sz="2000" b="1" dirty="0">
                <a:solidFill>
                  <a:srgbClr val="FF0000"/>
                </a:solidFill>
              </a:rPr>
              <a:t>     Klärung von Fragen und Beratung an Tischen</a:t>
            </a:r>
          </a:p>
          <a:p>
            <a:pPr marL="0" indent="0">
              <a:buNone/>
            </a:pPr>
            <a:r>
              <a:rPr lang="de-DE" sz="2000" dirty="0"/>
              <a:t>    </a:t>
            </a:r>
          </a:p>
          <a:p>
            <a:pPr marL="0" indent="0">
              <a:buNone/>
            </a:pPr>
            <a:r>
              <a:rPr lang="de-DE" sz="2000" b="1" dirty="0"/>
              <a:t>    Anwesend: 1 KL- Aufsicht, JBA Marker, OSZ </a:t>
            </a:r>
            <a:r>
              <a:rPr lang="de-DE" sz="2000" b="1" dirty="0" err="1"/>
              <a:t>Habitzky</a:t>
            </a:r>
            <a:r>
              <a:rPr lang="de-DE" sz="2000" b="1" dirty="0"/>
              <a:t>,</a:t>
            </a:r>
          </a:p>
          <a:p>
            <a:pPr marL="0" indent="0">
              <a:buNone/>
            </a:pPr>
            <a:r>
              <a:rPr lang="de-DE" sz="2000" b="1" dirty="0"/>
              <a:t>    SOS Wolter,  1 L GO - und JBH: Lippert/Krause</a:t>
            </a:r>
          </a:p>
          <a:p>
            <a:pPr marL="0" indent="0">
              <a:buNone/>
            </a:pPr>
            <a:endParaRPr lang="de-DE" sz="2000" b="1" dirty="0"/>
          </a:p>
          <a:p>
            <a:pPr marL="0" indent="0">
              <a:buNone/>
            </a:pPr>
            <a:r>
              <a:rPr lang="de-DE" sz="2000" b="1" dirty="0"/>
              <a:t>    Eröffnung im Kreis: </a:t>
            </a:r>
            <a:r>
              <a:rPr lang="de-DE" sz="2000" dirty="0"/>
              <a:t>11.PflichtSJ, Beratungsangebote erklären </a:t>
            </a:r>
          </a:p>
          <a:p>
            <a:pPr marL="0" indent="0">
              <a:buNone/>
            </a:pPr>
            <a:r>
              <a:rPr lang="de-DE" sz="2000" b="1" dirty="0"/>
              <a:t>   Beratung an Tischen </a:t>
            </a:r>
            <a:r>
              <a:rPr lang="de-DE" sz="2000" dirty="0"/>
              <a:t>mit Aufstellern (Name, Beratung zu…), </a:t>
            </a:r>
          </a:p>
          <a:p>
            <a:pPr marL="0" indent="0">
              <a:buNone/>
            </a:pPr>
            <a:r>
              <a:rPr lang="de-DE" sz="2000" dirty="0"/>
              <a:t>   je 8 Stühle,</a:t>
            </a:r>
            <a:r>
              <a:rPr lang="de-DE" sz="2000" dirty="0">
                <a:solidFill>
                  <a:srgbClr val="FF0000"/>
                </a:solidFill>
              </a:rPr>
              <a:t> Infomaterial; QR-Codes </a:t>
            </a:r>
            <a:r>
              <a:rPr lang="de-DE" sz="2000" dirty="0">
                <a:sym typeface="Wingdings" panose="05000000000000000000" pitchFamily="2" charset="2"/>
              </a:rPr>
              <a:t></a:t>
            </a:r>
            <a:r>
              <a:rPr lang="de-DE" sz="2000" dirty="0"/>
              <a:t>Sammlung der Formulare</a:t>
            </a:r>
          </a:p>
          <a:p>
            <a:pPr marL="0" indent="0">
              <a:buNone/>
            </a:pPr>
            <a:r>
              <a:rPr lang="de-DE" sz="2000" dirty="0"/>
              <a:t>  </a:t>
            </a:r>
            <a:r>
              <a:rPr lang="de-DE" sz="2000" dirty="0">
                <a:sym typeface="Wingdings" panose="05000000000000000000" pitchFamily="2" charset="2"/>
              </a:rPr>
              <a:t>Übersicht erstellen,</a:t>
            </a:r>
          </a:p>
          <a:p>
            <a:pPr marL="0" indent="0">
              <a:buNone/>
            </a:pPr>
            <a:r>
              <a:rPr lang="de-DE" sz="2000" dirty="0">
                <a:highlight>
                  <a:srgbClr val="FFFF00"/>
                </a:highlight>
                <a:sym typeface="Wingdings" panose="05000000000000000000" pitchFamily="2" charset="2"/>
              </a:rPr>
              <a:t>   Erleichterung  weiterer Beratungsgespräche/ Eintragung LUSD!</a:t>
            </a:r>
            <a:endParaRPr lang="de-DE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ACF7E04-8F22-4DA2-A603-4A080346DE65}"/>
              </a:ext>
            </a:extLst>
          </p:cNvPr>
          <p:cNvSpPr/>
          <p:nvPr/>
        </p:nvSpPr>
        <p:spPr>
          <a:xfrm>
            <a:off x="7026965" y="3806443"/>
            <a:ext cx="4667283" cy="27306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                      </a:t>
            </a:r>
            <a:r>
              <a:rPr lang="de-DE" dirty="0">
                <a:solidFill>
                  <a:schemeClr val="tx1"/>
                </a:solidFill>
              </a:rPr>
              <a:t>4 Beratungs-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                            tische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60CD4AE8-FB60-9FE1-B40C-EB23A0E998FE}"/>
              </a:ext>
            </a:extLst>
          </p:cNvPr>
          <p:cNvSpPr/>
          <p:nvPr/>
        </p:nvSpPr>
        <p:spPr>
          <a:xfrm>
            <a:off x="6821882" y="4101336"/>
            <a:ext cx="1870747" cy="1942057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Stuhlkreis</a:t>
            </a:r>
          </a:p>
          <a:p>
            <a:pPr algn="ctr"/>
            <a:r>
              <a:rPr lang="de-DE" b="1" dirty="0"/>
              <a:t>Eröffnung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AB31B772-B055-A0CF-A7F9-3CF5DF81470C}"/>
              </a:ext>
            </a:extLst>
          </p:cNvPr>
          <p:cNvSpPr/>
          <p:nvPr/>
        </p:nvSpPr>
        <p:spPr>
          <a:xfrm rot="5400000" flipV="1">
            <a:off x="9737576" y="3724763"/>
            <a:ext cx="507427" cy="8976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784D7DC-E080-2A9B-F7BB-8A31C528E72B}"/>
              </a:ext>
            </a:extLst>
          </p:cNvPr>
          <p:cNvSpPr/>
          <p:nvPr/>
        </p:nvSpPr>
        <p:spPr>
          <a:xfrm flipH="1" flipV="1">
            <a:off x="9542473" y="5889070"/>
            <a:ext cx="985709" cy="5074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F69D953-34A7-C784-E2B6-E76A6CEADB07}"/>
              </a:ext>
            </a:extLst>
          </p:cNvPr>
          <p:cNvSpPr/>
          <p:nvPr/>
        </p:nvSpPr>
        <p:spPr>
          <a:xfrm flipH="1" flipV="1">
            <a:off x="11048297" y="3896681"/>
            <a:ext cx="553674" cy="106121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3360D2CA-210A-DE0F-C27F-E0837FA31FC7}"/>
              </a:ext>
            </a:extLst>
          </p:cNvPr>
          <p:cNvSpPr/>
          <p:nvPr/>
        </p:nvSpPr>
        <p:spPr>
          <a:xfrm flipH="1" flipV="1">
            <a:off x="11081854" y="5310231"/>
            <a:ext cx="553674" cy="11826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882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2E5C850-77A4-918D-B1E8-103F494152B5}"/>
              </a:ext>
            </a:extLst>
          </p:cNvPr>
          <p:cNvSpPr/>
          <p:nvPr/>
        </p:nvSpPr>
        <p:spPr>
          <a:xfrm>
            <a:off x="616226" y="3087149"/>
            <a:ext cx="10972800" cy="262575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DE70DEF-945E-C0F8-2E99-735792FEF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339" y="1825625"/>
            <a:ext cx="10754139" cy="4734566"/>
          </a:xfrm>
        </p:spPr>
        <p:txBody>
          <a:bodyPr>
            <a:normAutofit fontScale="55000" lnSpcReduction="20000"/>
          </a:bodyPr>
          <a:lstStyle/>
          <a:p>
            <a:endParaRPr lang="de-DE" dirty="0"/>
          </a:p>
          <a:p>
            <a:r>
              <a:rPr lang="de-DE" dirty="0"/>
              <a:t>In der </a:t>
            </a:r>
            <a:r>
              <a:rPr lang="de-DE" b="1" dirty="0"/>
              <a:t>Aula</a:t>
            </a:r>
            <a:r>
              <a:rPr lang="de-DE" dirty="0"/>
              <a:t> für alle 8 M-Klassen (Schwerpunkt 10) vor Klassenelternabenden, </a:t>
            </a:r>
            <a:r>
              <a:rPr lang="de-DE" b="1" dirty="0"/>
              <a:t>Informationskreise zu 4 Themenkomplexen</a:t>
            </a:r>
          </a:p>
          <a:p>
            <a:pPr marL="0" indent="0">
              <a:buNone/>
            </a:pPr>
            <a:r>
              <a:rPr lang="de-DE" b="1" dirty="0"/>
              <a:t>                                                                                                                       </a:t>
            </a:r>
            <a:r>
              <a:rPr lang="de-DE" dirty="0"/>
              <a:t>a 15-20 min. pro Kreis, dann Wechsel, Auswahl von 3 Kreisen möglich</a:t>
            </a:r>
          </a:p>
          <a:p>
            <a:pPr marL="0" indent="0">
              <a:buNone/>
            </a:pPr>
            <a:r>
              <a:rPr lang="de-DE" b="1" dirty="0"/>
              <a:t>Leitung: BO- Team, Mittelstufenleitung</a:t>
            </a:r>
          </a:p>
          <a:p>
            <a:endParaRPr lang="de-DE" b="1" dirty="0"/>
          </a:p>
          <a:p>
            <a:r>
              <a:rPr lang="de-DE" b="1" dirty="0"/>
              <a:t>4 Info-Kreise</a:t>
            </a:r>
            <a:r>
              <a:rPr lang="de-DE" dirty="0"/>
              <a:t>:</a:t>
            </a:r>
          </a:p>
          <a:p>
            <a:pPr marL="0" indent="0">
              <a:buNone/>
            </a:pPr>
            <a:r>
              <a:rPr lang="de-DE" dirty="0"/>
              <a:t>                                     1. </a:t>
            </a:r>
            <a:r>
              <a:rPr lang="de-DE" b="1" dirty="0"/>
              <a:t>Prüfungen</a:t>
            </a:r>
            <a:r>
              <a:rPr lang="de-DE" dirty="0"/>
              <a:t> (verantw. Fachleitung D/Ma/En)</a:t>
            </a:r>
          </a:p>
          <a:p>
            <a:pPr marL="0" indent="0">
              <a:buNone/>
            </a:pPr>
            <a:r>
              <a:rPr lang="de-DE" dirty="0"/>
              <a:t>                                     2. </a:t>
            </a:r>
            <a:r>
              <a:rPr lang="de-DE" b="1" dirty="0"/>
              <a:t>GO an der </a:t>
            </a:r>
            <a:r>
              <a:rPr lang="de-DE" b="1" dirty="0" err="1"/>
              <a:t>HvS</a:t>
            </a:r>
            <a:r>
              <a:rPr lang="de-DE" dirty="0"/>
              <a:t> (verantw. </a:t>
            </a:r>
            <a:r>
              <a:rPr lang="de-DE" dirty="0" err="1"/>
              <a:t>Oberstufenkoord</a:t>
            </a:r>
            <a:r>
              <a:rPr lang="de-DE" dirty="0"/>
              <a:t>.)</a:t>
            </a:r>
          </a:p>
          <a:p>
            <a:pPr marL="0" indent="0">
              <a:buNone/>
            </a:pPr>
            <a:r>
              <a:rPr lang="de-DE" dirty="0"/>
              <a:t>                                     3. </a:t>
            </a:r>
            <a:r>
              <a:rPr lang="de-DE" b="1" dirty="0"/>
              <a:t>Ausbildung, FÖJ, FSJ, und Sonstiges </a:t>
            </a:r>
            <a:r>
              <a:rPr lang="de-DE" dirty="0"/>
              <a:t>(JBA Frau Marker)</a:t>
            </a:r>
          </a:p>
          <a:p>
            <a:pPr marL="0" indent="0">
              <a:buNone/>
            </a:pPr>
            <a:r>
              <a:rPr lang="de-DE" dirty="0"/>
              <a:t>                                    4. </a:t>
            </a:r>
            <a:r>
              <a:rPr lang="de-DE" b="1" dirty="0"/>
              <a:t>Möglichkeiten am OSZ: </a:t>
            </a:r>
            <a:r>
              <a:rPr lang="de-DE" dirty="0"/>
              <a:t>IBA, IBA Praxis, FOS, schulische Ausbildung  (OSZ KIM Frau </a:t>
            </a:r>
            <a:r>
              <a:rPr lang="de-DE" dirty="0" err="1"/>
              <a:t>Habitzky</a:t>
            </a:r>
            <a:r>
              <a:rPr lang="de-DE" dirty="0"/>
              <a:t>)</a:t>
            </a:r>
          </a:p>
          <a:p>
            <a:pPr marL="0" indent="0">
              <a:buNone/>
            </a:pPr>
            <a:endParaRPr lang="de-DE" b="1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de-DE" b="1" dirty="0">
                <a:sym typeface="Wingdings" panose="05000000000000000000" pitchFamily="2" charset="2"/>
              </a:rPr>
              <a:t>Zu jedem Kreis Aufsteller, Info-Material, QR-Codes.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de-DE" b="1" dirty="0">
                <a:sym typeface="Wingdings" panose="05000000000000000000" pitchFamily="2" charset="2"/>
              </a:rPr>
              <a:t> kurzer Überblick,  Antworten auf Fragen, Terminvereinbarungen zur Beratung möglich.</a:t>
            </a:r>
          </a:p>
          <a:p>
            <a:pPr marL="0" indent="0">
              <a:buNone/>
            </a:pPr>
            <a:endParaRPr lang="de-DE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de-DE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de-DE" b="1" dirty="0">
                <a:sym typeface="Wingdings" panose="05000000000000000000" pitchFamily="2" charset="2"/>
              </a:rPr>
              <a:t>Info-Tafel zum JBH (Aufgaben, Hilfen, Erreichbarkeit,…) neben dem Ausgang, Verweis darauf!</a:t>
            </a:r>
            <a:endParaRPr lang="de-DE" b="1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D5A50-9991-24D3-579D-A5A14889A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894" y="365125"/>
            <a:ext cx="11382036" cy="14605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de-DE" dirty="0"/>
              <a:t>Info-Elternabend „Wege nach 10“</a:t>
            </a:r>
          </a:p>
        </p:txBody>
      </p:sp>
    </p:spTree>
    <p:extLst>
      <p:ext uri="{BB962C8B-B14F-4D97-AF65-F5344CB8AC3E}">
        <p14:creationId xmlns:p14="http://schemas.microsoft.com/office/powerpoint/2010/main" val="2650714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946</Words>
  <Application>Microsoft Office PowerPoint</Application>
  <PresentationFormat>Breitbild</PresentationFormat>
  <Paragraphs>149</Paragraphs>
  <Slides>5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</vt:lpstr>
      <vt:lpstr>  BO-Kalender der HvS       erweitertes BO-Team:         Felix Neutze, Manuela Süß (BO- Verantwortung an der HvS)                                                                  Karen Marker(JBA), Barbara Habitzky (OSZ KIM), Sandra Wolter(SOS),  unterstützend auch: Frauke Lippert, Michaela Krause  (JBH) </vt:lpstr>
      <vt:lpstr>WAT-Projekt  „Berufe erkunden“ für 9/10</vt:lpstr>
      <vt:lpstr>Berufswegeplanungs-Konferenzen Jg.10</vt:lpstr>
      <vt:lpstr>10er- Event</vt:lpstr>
      <vt:lpstr>Info-Elternabend „Wege nach 10“</vt:lpstr>
    </vt:vector>
  </TitlesOfParts>
  <Company>SenBJF Office 2024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L046942</dc:creator>
  <cp:lastModifiedBy>Hantel, Bianka</cp:lastModifiedBy>
  <cp:revision>26</cp:revision>
  <dcterms:created xsi:type="dcterms:W3CDTF">2026-03-10T06:32:42Z</dcterms:created>
  <dcterms:modified xsi:type="dcterms:W3CDTF">2026-03-12T12:31:24Z</dcterms:modified>
</cp:coreProperties>
</file>